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293" r:id="rId32"/>
    <p:sldId id="294" r:id="rId33"/>
    <p:sldId id="295" r:id="rId34"/>
    <p:sldId id="455" r:id="rId35"/>
    <p:sldId id="642" r:id="rId36"/>
    <p:sldId id="644" r:id="rId37"/>
    <p:sldId id="296" r:id="rId38"/>
    <p:sldId id="506" r:id="rId39"/>
    <p:sldId id="574" r:id="rId40"/>
    <p:sldId id="548" r:id="rId41"/>
    <p:sldId id="564" r:id="rId42"/>
    <p:sldId id="525" r:id="rId43"/>
    <p:sldId id="469" r:id="rId44"/>
    <p:sldId id="527" r:id="rId45"/>
    <p:sldId id="298" r:id="rId46"/>
    <p:sldId id="299" r:id="rId47"/>
    <p:sldId id="300" r:id="rId48"/>
    <p:sldId id="524" r:id="rId49"/>
    <p:sldId id="487" r:id="rId50"/>
    <p:sldId id="546" r:id="rId51"/>
    <p:sldId id="573" r:id="rId52"/>
    <p:sldId id="488" r:id="rId53"/>
    <p:sldId id="489" r:id="rId54"/>
    <p:sldId id="584" r:id="rId55"/>
    <p:sldId id="490" r:id="rId56"/>
    <p:sldId id="507" r:id="rId57"/>
    <p:sldId id="508" r:id="rId58"/>
    <p:sldId id="494" r:id="rId59"/>
    <p:sldId id="501" r:id="rId60"/>
    <p:sldId id="498" r:id="rId61"/>
    <p:sldId id="542" r:id="rId62"/>
    <p:sldId id="303" r:id="rId63"/>
    <p:sldId id="304" r:id="rId64"/>
    <p:sldId id="474" r:id="rId65"/>
    <p:sldId id="305" r:id="rId66"/>
    <p:sldId id="307" r:id="rId67"/>
    <p:sldId id="308" r:id="rId68"/>
    <p:sldId id="309" r:id="rId69"/>
    <p:sldId id="310" r:id="rId70"/>
    <p:sldId id="311" r:id="rId71"/>
    <p:sldId id="443" r:id="rId72"/>
    <p:sldId id="312" r:id="rId73"/>
    <p:sldId id="513" r:id="rId74"/>
    <p:sldId id="554" r:id="rId75"/>
    <p:sldId id="313" r:id="rId76"/>
    <p:sldId id="314" r:id="rId77"/>
    <p:sldId id="633" r:id="rId78"/>
    <p:sldId id="516" r:id="rId79"/>
    <p:sldId id="315" r:id="rId80"/>
    <p:sldId id="476" r:id="rId81"/>
    <p:sldId id="582" r:id="rId82"/>
    <p:sldId id="583" r:id="rId83"/>
    <p:sldId id="577" r:id="rId84"/>
    <p:sldId id="318" r:id="rId85"/>
    <p:sldId id="514" r:id="rId86"/>
    <p:sldId id="592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585" r:id="rId95"/>
    <p:sldId id="586" r:id="rId96"/>
    <p:sldId id="623" r:id="rId97"/>
    <p:sldId id="496" r:id="rId98"/>
    <p:sldId id="322" r:id="rId99"/>
    <p:sldId id="323" r:id="rId100"/>
    <p:sldId id="324" r:id="rId101"/>
    <p:sldId id="325" r:id="rId102"/>
    <p:sldId id="326" r:id="rId103"/>
    <p:sldId id="327" r:id="rId104"/>
    <p:sldId id="495" r:id="rId105"/>
    <p:sldId id="475" r:id="rId106"/>
    <p:sldId id="517" r:id="rId107"/>
    <p:sldId id="594" r:id="rId108"/>
    <p:sldId id="330" r:id="rId109"/>
    <p:sldId id="331" r:id="rId110"/>
    <p:sldId id="332" r:id="rId111"/>
    <p:sldId id="458" r:id="rId112"/>
    <p:sldId id="333" r:id="rId113"/>
    <p:sldId id="334" r:id="rId114"/>
    <p:sldId id="335" r:id="rId115"/>
    <p:sldId id="336" r:id="rId116"/>
    <p:sldId id="337" r:id="rId117"/>
    <p:sldId id="338" r:id="rId118"/>
    <p:sldId id="340" r:id="rId119"/>
    <p:sldId id="341" r:id="rId120"/>
    <p:sldId id="342" r:id="rId121"/>
    <p:sldId id="343" r:id="rId122"/>
    <p:sldId id="345" r:id="rId123"/>
    <p:sldId id="344" r:id="rId124"/>
    <p:sldId id="483" r:id="rId125"/>
    <p:sldId id="347" r:id="rId126"/>
    <p:sldId id="348" r:id="rId127"/>
    <p:sldId id="578" r:id="rId128"/>
    <p:sldId id="521" r:id="rId129"/>
    <p:sldId id="353" r:id="rId130"/>
    <p:sldId id="470" r:id="rId131"/>
    <p:sldId id="477" r:id="rId132"/>
    <p:sldId id="354" r:id="rId133"/>
    <p:sldId id="358" r:id="rId134"/>
    <p:sldId id="359" r:id="rId135"/>
    <p:sldId id="361" r:id="rId136"/>
    <p:sldId id="362" r:id="rId137"/>
    <p:sldId id="364" r:id="rId138"/>
    <p:sldId id="365" r:id="rId139"/>
    <p:sldId id="367" r:id="rId140"/>
    <p:sldId id="368" r:id="rId141"/>
    <p:sldId id="369" r:id="rId142"/>
    <p:sldId id="370" r:id="rId143"/>
    <p:sldId id="441" r:id="rId144"/>
    <p:sldId id="371" r:id="rId145"/>
    <p:sldId id="372" r:id="rId146"/>
    <p:sldId id="373" r:id="rId147"/>
    <p:sldId id="374" r:id="rId148"/>
    <p:sldId id="632" r:id="rId149"/>
    <p:sldId id="376" r:id="rId150"/>
    <p:sldId id="380" r:id="rId151"/>
    <p:sldId id="381" r:id="rId152"/>
    <p:sldId id="382" r:id="rId153"/>
    <p:sldId id="566" r:id="rId154"/>
    <p:sldId id="383" r:id="rId155"/>
    <p:sldId id="526" r:id="rId156"/>
    <p:sldId id="384" r:id="rId157"/>
    <p:sldId id="379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6" r:id="rId168"/>
    <p:sldId id="607" r:id="rId169"/>
    <p:sldId id="608" r:id="rId170"/>
    <p:sldId id="609" r:id="rId171"/>
    <p:sldId id="387" r:id="rId172"/>
    <p:sldId id="388" r:id="rId173"/>
    <p:sldId id="389" r:id="rId174"/>
    <p:sldId id="590" r:id="rId175"/>
    <p:sldId id="465" r:id="rId176"/>
    <p:sldId id="392" r:id="rId177"/>
    <p:sldId id="591" r:id="rId178"/>
    <p:sldId id="394" r:id="rId179"/>
    <p:sldId id="395" r:id="rId180"/>
    <p:sldId id="396" r:id="rId181"/>
    <p:sldId id="397" r:id="rId182"/>
    <p:sldId id="398" r:id="rId183"/>
    <p:sldId id="478" r:id="rId184"/>
    <p:sldId id="402" r:id="rId185"/>
    <p:sldId id="466" r:id="rId186"/>
    <p:sldId id="403" r:id="rId187"/>
    <p:sldId id="404" r:id="rId188"/>
    <p:sldId id="405" r:id="rId189"/>
    <p:sldId id="408" r:id="rId190"/>
    <p:sldId id="409" r:id="rId191"/>
    <p:sldId id="410" r:id="rId192"/>
    <p:sldId id="411" r:id="rId193"/>
    <p:sldId id="413" r:id="rId194"/>
    <p:sldId id="415" r:id="rId195"/>
    <p:sldId id="416" r:id="rId196"/>
    <p:sldId id="417" r:id="rId197"/>
    <p:sldId id="418" r:id="rId198"/>
    <p:sldId id="419" r:id="rId199"/>
    <p:sldId id="420" r:id="rId200"/>
    <p:sldId id="421" r:id="rId201"/>
    <p:sldId id="645" r:id="rId202"/>
    <p:sldId id="646" r:id="rId203"/>
    <p:sldId id="647" r:id="rId204"/>
    <p:sldId id="596" r:id="rId205"/>
    <p:sldId id="637" r:id="rId206"/>
    <p:sldId id="634" r:id="rId207"/>
    <p:sldId id="635" r:id="rId208"/>
    <p:sldId id="638" r:id="rId209"/>
    <p:sldId id="639" r:id="rId210"/>
    <p:sldId id="625" r:id="rId211"/>
    <p:sldId id="626" r:id="rId212"/>
    <p:sldId id="640" r:id="rId213"/>
    <p:sldId id="627" r:id="rId214"/>
    <p:sldId id="628" r:id="rId215"/>
    <p:sldId id="641" r:id="rId216"/>
    <p:sldId id="618" r:id="rId217"/>
    <p:sldId id="619" r:id="rId218"/>
    <p:sldId id="620" r:id="rId219"/>
    <p:sldId id="621" r:id="rId220"/>
    <p:sldId id="622" r:id="rId221"/>
    <p:sldId id="610" r:id="rId222"/>
    <p:sldId id="611" r:id="rId223"/>
    <p:sldId id="612" r:id="rId224"/>
    <p:sldId id="613" r:id="rId225"/>
    <p:sldId id="614" r:id="rId226"/>
    <p:sldId id="615" r:id="rId227"/>
    <p:sldId id="616" r:id="rId228"/>
    <p:sldId id="617" r:id="rId229"/>
    <p:sldId id="643" r:id="rId230"/>
    <p:sldId id="629" r:id="rId231"/>
    <p:sldId id="630" r:id="rId232"/>
    <p:sldId id="636" r:id="rId233"/>
    <p:sldId id="523" r:id="rId234"/>
    <p:sldId id="505" r:id="rId235"/>
  </p:sldIdLst>
  <p:sldSz cx="9144000" cy="6858000" type="screen4x3"/>
  <p:notesSz cx="6797675" cy="9874250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642"/>
            <p14:sldId id="644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Epilog" id="{7E53E337-82D8-4B7A-8768-B0AB785893E8}">
          <p14:sldIdLst>
            <p14:sldId id="645"/>
            <p14:sldId id="646"/>
            <p14:sldId id="647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/>
        </p14:section>
        <p14:section name="Technische Anmerkungen" id="{C4492B24-082D-4A66-A62B-403A374C54FF}">
          <p14:sldIdLst>
            <p14:sldId id="636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3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624" autoAdjust="0"/>
  </p:normalViewPr>
  <p:slideViewPr>
    <p:cSldViewPr>
      <p:cViewPr varScale="1">
        <p:scale>
          <a:sx n="92" d="100"/>
          <a:sy n="92" d="100"/>
        </p:scale>
        <p:origin x="19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2:26:51.895" idx="70">
    <p:pos x="895" y="532"/>
    <p:text>Weitere Ideen:
* Was passiert eigentlich, wenn nur ein Zweig bei virtueller Mehrfachvererbung virtual ist?
* Assembler-Code ausgeben, um zu verstehen, wie Referenzen behandelt werden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6:01:28.575" idx="71">
    <p:pos x="824" y="452"/>
    <p:text>Hier den Vergleich zwischen Java und C++ einfügen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7:37:27.854" idx="72">
    <p:pos x="10" y="10"/>
    <p:text>Was passiert mit den Adressen beim Linken?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t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l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689" tIns="45346" rIns="90689" bIns="45346" numCol="1" anchor="b" anchorCtr="0" compatLnSpc="1">
            <a:prstTxWarp prst="textNoShape">
              <a:avLst/>
            </a:prstTxWarp>
          </a:bodyPr>
          <a:lstStyle>
            <a:lvl1pPr algn="r" defTabSz="445842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6797675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57" y="389028"/>
            <a:ext cx="927232" cy="45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6967" y="9378011"/>
            <a:ext cx="1603655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998538"/>
            <a:ext cx="4414837" cy="33131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487" y="4626976"/>
            <a:ext cx="6417662" cy="4622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142" y="9378011"/>
            <a:ext cx="4067661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l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323" y="9378011"/>
            <a:ext cx="933312" cy="49317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330" tIns="47488" rIns="95330" bIns="47488" numCol="1" anchor="ctr" anchorCtr="0" compatLnSpc="1">
            <a:prstTxWarp prst="textNoShape">
              <a:avLst/>
            </a:prstTxWarp>
          </a:bodyPr>
          <a:lstStyle>
            <a:lvl1pPr algn="r" defTabSz="445842">
              <a:lnSpc>
                <a:spcPts val="1335"/>
              </a:lnSpc>
              <a:buFont typeface="Stafford" pitchFamily="2" charset="0"/>
              <a:buNone/>
              <a:tabLst>
                <a:tab pos="71762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88487" y="418128"/>
            <a:ext cx="5356665" cy="42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2470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35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88487" y="194515"/>
            <a:ext cx="6422222" cy="154691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947" tIns="43973" rIns="87947" bIns="43973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88487" y="389027"/>
            <a:ext cx="6422222" cy="1532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88487" y="845445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88487" y="9378011"/>
            <a:ext cx="6422222" cy="1531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86967" y="4429398"/>
            <a:ext cx="6422222" cy="1532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7947" tIns="43973" rIns="87947" bIns="43973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&lt;iostream&gt;</a:t>
            </a:r>
          </a:p>
          <a:p>
            <a:r>
              <a:rPr lang="en-US" smtClean="0"/>
              <a:t>int main() {</a:t>
            </a:r>
          </a:p>
          <a:p>
            <a:r>
              <a:rPr lang="en-US" smtClean="0"/>
              <a:t>  std::cout</a:t>
            </a:r>
          </a:p>
          <a:p>
            <a:r>
              <a:rPr lang="en-US" smtClean="0"/>
              <a:t>     &lt;&lt; "Welcome!"</a:t>
            </a:r>
          </a:p>
          <a:p>
            <a:r>
              <a:rPr lang="en-US" smtClean="0"/>
              <a:t>    &lt;&lt; std::endl;</a:t>
            </a:r>
          </a:p>
          <a:p>
            <a:r>
              <a:rPr lang="en-US" smtClean="0"/>
              <a:t>}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0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64901" indent="-164901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64901" indent="-164901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64901" indent="-164901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62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64901" indent="-164901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64901" indent="-164901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6490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64901" indent="-164901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110</a:t>
            </a:fld>
            <a:endParaRPr lang="en-US" altLang="de-DE" sz="110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101"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64901" indent="-164901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64901" indent="-164901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</a:t>
            </a:r>
          </a:p>
          <a:p>
            <a:pPr marL="164901" indent="-164901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64901" indent="-164901" defTabSz="432101">
              <a:buFontTx/>
              <a:buChar char="-"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158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879470" lvl="1" indent="-164901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64901" indent="-164901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64901" indent="-164901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186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64901" indent="-164901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14569" indent="-274834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09933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539072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1978807" indent="-219867" algn="l" defTabSz="445842" eaLnBrk="0" hangingPunct="0">
              <a:spcBef>
                <a:spcPct val="30000"/>
              </a:spcBef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41854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85827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298012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737747" indent="-219867" defTabSz="445842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1762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655849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19867" indent="-219867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19867" indent="-219867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4901" indent="-164901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64901" indent="-164901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64901" indent="-164901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64901" indent="-164901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64901" indent="-164901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err="1"/>
              <a:t>objs</a:t>
            </a:r>
            <a:r>
              <a:rPr lang="en-US"/>
              <a:t> = $(</a:t>
            </a:r>
            <a:r>
              <a:rPr lang="en-US" err="1"/>
              <a:t>patsubst</a:t>
            </a:r>
            <a:r>
              <a:rPr lang="en-US"/>
              <a:t> %.</a:t>
            </a:r>
            <a:r>
              <a:rPr lang="en-US" err="1"/>
              <a:t>cpp</a:t>
            </a:r>
            <a:r>
              <a:rPr lang="en-US"/>
              <a:t>, %.o, $(</a:t>
            </a:r>
            <a:r>
              <a:rPr lang="en-US" err="1"/>
              <a:t>srcs</a:t>
            </a:r>
            <a:r>
              <a:rPr lang="en-US"/>
              <a:t>))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  <a:tab pos="1392494" algn="l"/>
                <a:tab pos="2088741" algn="l"/>
                <a:tab pos="2784988" algn="l"/>
                <a:tab pos="3481235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41854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85827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298012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737747" indent="-219867" algn="ctr" defTabSz="43210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96247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962025"/>
            <a:ext cx="4252912" cy="3190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79367" y="4455436"/>
            <a:ext cx="6084771" cy="445237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64901" indent="-164901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879470" lvl="1" indent="-164901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  <a:tab pos="1435246" algn="l"/>
                <a:tab pos="2152869" algn="l"/>
                <a:tab pos="2872019" algn="l"/>
                <a:tab pos="3589642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14569" indent="-274834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09933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539072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1978807" indent="-219867" defTabSz="445842" eaLnBrk="0" hangingPunct="0"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41854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85827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298012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737747" indent="-219867" algn="ctr" defTabSz="4458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1762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5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2018-05-25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50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-Arbeitsblatt1.xlsx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thbecker.net/articles/rvalue_references/section_01.html" TargetMode="External"/><Relationship Id="rId2" Type="http://schemas.openxmlformats.org/officeDocument/2006/relationships/hyperlink" Target="https://www.informatik.tu-darmstadt.de/parallel/teaching_parallel_1/index.e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urses.cms.caltech.edu/cs11/material/cpp/donnie/cpp-ops.html" TargetMode="Externa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564905"/>
            <a:ext cx="333459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Objektorientierung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95349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14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Das war noch lange nicht das Ende… </a:t>
            </a:r>
            <a:r>
              <a:rPr lang="de-DE" noProof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Weitere Lehrveranstaltungen an der TU Darmstadt</a:t>
            </a:r>
          </a:p>
          <a:p>
            <a:pPr lvl="1"/>
            <a:r>
              <a:rPr lang="de-DE" b="1" smtClean="0"/>
              <a:t>Multithreading in C++</a:t>
            </a:r>
            <a:br>
              <a:rPr lang="de-DE" b="1" smtClean="0"/>
            </a:br>
            <a:r>
              <a:rPr lang="en-US"/>
              <a:t>(</a:t>
            </a: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www.informatik.tu-darmstadt.de/parallel/teaching_parallel_1/index.en.jsp</a:t>
            </a:r>
            <a:r>
              <a:rPr lang="en-US" smtClean="0"/>
              <a:t> )</a:t>
            </a:r>
            <a:endParaRPr lang="de-DE" noProof="0" smtClean="0"/>
          </a:p>
          <a:p>
            <a:endParaRPr lang="de-DE" b="1"/>
          </a:p>
          <a:p>
            <a:r>
              <a:rPr lang="de-DE" b="1" noProof="0" smtClean="0"/>
              <a:t>Wissenswertes (ein paar Ideen)</a:t>
            </a:r>
          </a:p>
          <a:p>
            <a:pPr lvl="1"/>
            <a:r>
              <a:rPr lang="de-DE" b="1" noProof="0" smtClean="0"/>
              <a:t>C</a:t>
            </a:r>
            <a:r>
              <a:rPr lang="de-DE" b="1" noProof="0" dirty="0" smtClean="0"/>
              <a:t>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2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2"/>
            <a:r>
              <a:rPr lang="de-DE" noProof="0" dirty="0" smtClean="0"/>
              <a:t>Siehe </a:t>
            </a:r>
            <a:r>
              <a:rPr lang="de-DE" noProof="0" dirty="0" smtClean="0">
                <a:hlinkClick r:id="rId3"/>
              </a:rPr>
              <a:t>http://</a:t>
            </a:r>
            <a:r>
              <a:rPr lang="de-DE" noProof="0" smtClean="0">
                <a:hlinkClick r:id="rId3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r>
              <a:rPr lang="de-DE" b="1" noProof="0" smtClean="0"/>
              <a:t>Tipps </a:t>
            </a:r>
            <a:r>
              <a:rPr lang="de-DE" b="1" noProof="0" smtClean="0"/>
              <a:t>zum Überladen von Operatoren</a:t>
            </a:r>
          </a:p>
          <a:p>
            <a:pPr lvl="2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2"/>
            <a:r>
              <a:rPr lang="de-DE">
                <a:hlinkClick r:id="rId4"/>
              </a:rPr>
              <a:t>http://</a:t>
            </a:r>
            <a:r>
              <a:rPr lang="de-DE" smtClean="0">
                <a:hlinkClick r:id="rId4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53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(Vermeintliche) Stärken </a:t>
            </a:r>
            <a:r>
              <a:rPr lang="de-DE" noProof="0" dirty="0" smtClean="0"/>
              <a:t>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5322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nicht 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Puria Izady</a:t>
            </a:r>
            <a:r>
              <a:rPr lang="de-DE" noProof="0" dirty="0" smtClean="0"/>
              <a:t>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smtClean="0"/>
              <a:t>Maurice Rohr	</a:t>
            </a:r>
            <a:r>
              <a:rPr lang="de-DE" noProof="0" dirty="0" smtClean="0"/>
              <a:t>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15621</Words>
  <Application>Microsoft Office PowerPoint</Application>
  <PresentationFormat>Bildschirmpräsentation (4:3)</PresentationFormat>
  <Paragraphs>4762</Paragraphs>
  <Slides>234</Slides>
  <Notes>82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Unterschiede zwischen Java- und C/C++-Compiler</vt:lpstr>
      <vt:lpstr>Java vs. C++: (Vermeintliche) Stärken und Schwächen?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Intermezzo</vt:lpstr>
      <vt:lpstr>Zeiger auf Funktionen: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PowerPoint-Präsentation</vt:lpstr>
      <vt:lpstr>Das war noch lange nicht das Ende… 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Programmierpraktikum C und C++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2368</cp:revision>
  <cp:lastPrinted>2018-04-11T06:17:22Z</cp:lastPrinted>
  <dcterms:created xsi:type="dcterms:W3CDTF">2008-08-19T13:25:11Z</dcterms:created>
  <dcterms:modified xsi:type="dcterms:W3CDTF">2018-05-25T14:24:44Z</dcterms:modified>
</cp:coreProperties>
</file>